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7" r:id="rId4"/>
    <p:sldId id="268" r:id="rId5"/>
    <p:sldId id="269" r:id="rId6"/>
    <p:sldId id="272" r:id="rId7"/>
    <p:sldId id="274" r:id="rId8"/>
    <p:sldId id="275" r:id="rId9"/>
    <p:sldId id="277" r:id="rId10"/>
    <p:sldId id="271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8" r:id="rId19"/>
    <p:sldId id="289" r:id="rId20"/>
    <p:sldId id="290" r:id="rId21"/>
    <p:sldId id="291" r:id="rId22"/>
    <p:sldId id="284" r:id="rId23"/>
    <p:sldId id="285" r:id="rId24"/>
    <p:sldId id="286" r:id="rId25"/>
    <p:sldId id="287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E84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0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1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2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6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9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8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5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3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1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2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8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acatlica.weebly.com/uploads/2/8/5/7/28575905/constructivismo_psicogenetico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primariaonline.com.ar/teo-piaget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2" y="2392380"/>
            <a:ext cx="6922904" cy="21193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2404336" y="996270"/>
            <a:ext cx="1000203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sz="2400" dirty="0">
                <a:latin typeface="+mn-lt"/>
              </a:rPr>
              <a:t>Universidad Interamericana para </a:t>
            </a:r>
            <a:r>
              <a:rPr lang="es-ES" sz="2400" dirty="0" smtClean="0">
                <a:latin typeface="+mn-lt"/>
              </a:rPr>
              <a:t>el Desarrollo</a:t>
            </a:r>
          </a:p>
          <a:p>
            <a:pPr algn="ctr"/>
            <a:r>
              <a:rPr lang="es-MX" altLang="en-US" sz="2000" i="1" dirty="0" smtClean="0">
                <a:latin typeface="+mn-lt"/>
              </a:rPr>
              <a:t>Campus Ensenada</a:t>
            </a:r>
            <a:endParaRPr lang="es-MX" altLang="en-US" sz="2000" i="1" dirty="0">
              <a:latin typeface="+mn-lt"/>
            </a:endParaRPr>
          </a:p>
          <a:p>
            <a:pPr algn="ctr"/>
            <a:endParaRPr lang="es-MX" altLang="en-US" sz="2000" dirty="0">
              <a:latin typeface="Corbel" panose="020B0503020204020204" pitchFamily="34" charset="0"/>
            </a:endParaRPr>
          </a:p>
          <a:p>
            <a:pPr algn="ctr"/>
            <a:endParaRPr lang="en-US" altLang="en-US" sz="2000" dirty="0">
              <a:latin typeface="Corbel" panose="020B0503020204020204" pitchFamily="34" charset="0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7465669" y="2900847"/>
            <a:ext cx="3531159" cy="64856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MX" altLang="en-US" sz="2800" b="1" dirty="0" smtClean="0">
                <a:solidFill>
                  <a:schemeClr val="bg2">
                    <a:lumMod val="50000"/>
                  </a:schemeClr>
                </a:solidFill>
              </a:rPr>
              <a:t>Teoría Psicogenética</a:t>
            </a:r>
            <a:endParaRPr lang="en-US" altLang="en-US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gray">
          <a:xfrm>
            <a:off x="3217863" y="5876925"/>
            <a:ext cx="4446587" cy="66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ongrats Calligraphy" pitchFamily="2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37986" y="3345721"/>
            <a:ext cx="4997916" cy="2186692"/>
          </a:xfrm>
          <a:prstGeom prst="rect">
            <a:avLst/>
          </a:prstGeom>
        </p:spPr>
        <p:txBody>
          <a:bodyPr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tx1"/>
                </a:solidFill>
                <a:latin typeface="Congrats Calligraphy" pitchFamily="2" charset="0"/>
                <a:ea typeface="DFMincho-UB" panose="02010609010101010101" pitchFamily="1" charset="-128"/>
              </a:rPr>
              <a:t>C.P. José Luis Pérez Torres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tx1"/>
                </a:solidFill>
                <a:latin typeface="Congrats Calligraphy" pitchFamily="2" charset="0"/>
                <a:ea typeface="DFMincho-UB" panose="02010609010101010101" pitchFamily="1" charset="-128"/>
              </a:rPr>
              <a:t>Lic. </a:t>
            </a:r>
            <a:r>
              <a:rPr lang="es-ES" sz="2800" dirty="0" err="1" smtClean="0">
                <a:solidFill>
                  <a:schemeClr val="tx1"/>
                </a:solidFill>
                <a:latin typeface="Congrats Calligraphy" pitchFamily="2" charset="0"/>
                <a:ea typeface="DFMincho-UB" panose="02010609010101010101" pitchFamily="1" charset="-128"/>
              </a:rPr>
              <a:t>Zahira</a:t>
            </a:r>
            <a:r>
              <a:rPr lang="es-ES" sz="2800" dirty="0" smtClean="0">
                <a:solidFill>
                  <a:schemeClr val="tx1"/>
                </a:solidFill>
                <a:latin typeface="Congrats Calligraphy" pitchFamily="2" charset="0"/>
                <a:ea typeface="DFMincho-UB" panose="02010609010101010101" pitchFamily="1" charset="-128"/>
              </a:rPr>
              <a:t> Roldán Paredes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tx1"/>
                </a:solidFill>
                <a:latin typeface="Congrats Calligraphy" pitchFamily="2" charset="0"/>
                <a:ea typeface="DFMincho-UB" panose="02010609010101010101" pitchFamily="1" charset="-128"/>
              </a:rPr>
              <a:t>Ing. Reyna Castillo Monroy</a:t>
            </a:r>
            <a:endParaRPr lang="es-ES" sz="4000" dirty="0" smtClean="0">
              <a:solidFill>
                <a:schemeClr val="accent1">
                  <a:lumMod val="50000"/>
                </a:schemeClr>
              </a:solidFill>
              <a:latin typeface="Congrats Calligraphy" pitchFamily="2" charset="0"/>
              <a:ea typeface="DFMincho-UB" panose="02010609010101010101" pitchFamily="1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094" y="3049811"/>
            <a:ext cx="6096000" cy="2444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b="1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Teorías del Aprendizaje y la Instrucción</a:t>
            </a:r>
            <a:endParaRPr lang="es-E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Materia</a:t>
            </a:r>
            <a:endParaRPr lang="es-E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s-E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b="1" i="1" kern="1400" smtClean="0">
                <a:solidFill>
                  <a:srgbClr val="000000"/>
                </a:solidFill>
                <a:latin typeface="Calibri" panose="020F0502020204030204" pitchFamily="34" charset="0"/>
              </a:rPr>
              <a:t>Dr. </a:t>
            </a:r>
            <a:r>
              <a:rPr lang="es-ES" b="1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Manuel Sánchez</a:t>
            </a:r>
            <a:endParaRPr lang="es-E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Facilitador</a:t>
            </a:r>
            <a:endParaRPr lang="es-E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s-E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b="1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Maestría </a:t>
            </a:r>
            <a:r>
              <a:rPr lang="es-ES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en Educación</a:t>
            </a:r>
            <a:endParaRPr lang="es-E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Posgrado</a:t>
            </a:r>
            <a:endParaRPr lang="es-E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516" y="5810076"/>
            <a:ext cx="12067502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s-E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Vicente  Guerrero, B.C. a </a:t>
            </a:r>
            <a:r>
              <a:rPr lang="es-ES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 de noviembre de 2017</a:t>
            </a:r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9528672" y="5568593"/>
            <a:ext cx="1120243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4000"/>
              </a:lnSpc>
              <a:spcAft>
                <a:spcPts val="300"/>
              </a:spcAft>
            </a:pPr>
            <a:r>
              <a:rPr lang="es-ES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Presentan</a:t>
            </a:r>
            <a:endParaRPr lang="es-E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293299" y="3387144"/>
            <a:ext cx="4181777" cy="91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0071" t="36238" r="21620" b="5518"/>
          <a:stretch/>
        </p:blipFill>
        <p:spPr>
          <a:xfrm>
            <a:off x="1880316" y="1220761"/>
            <a:ext cx="8421162" cy="4729275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Proceso de Aprendizaje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7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896" t="20436" r="26121" b="14956"/>
          <a:stretch/>
        </p:blipFill>
        <p:spPr>
          <a:xfrm>
            <a:off x="2405263" y="1240576"/>
            <a:ext cx="7331543" cy="5436833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Proceso de Aprendizaje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5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>
          <a:xfrm>
            <a:off x="1943652" y="3727757"/>
            <a:ext cx="8333827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-178429" y="3059420"/>
            <a:ext cx="12341401" cy="6683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11500" dirty="0" smtClean="0">
                <a:latin typeface="Congrats Calligraphy" pitchFamily="2" charset="0"/>
                <a:ea typeface="DFMincho-UB" panose="02010609010101010101" pitchFamily="1" charset="-128"/>
              </a:rPr>
              <a:t>Etapas</a:t>
            </a:r>
            <a:endParaRPr lang="es-ES" sz="5400" dirty="0" smtClean="0">
              <a:latin typeface="+mn-lt"/>
              <a:ea typeface="DFMincho-U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2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err="1" smtClean="0">
                <a:latin typeface="Congrats Calligraphy" pitchFamily="2" charset="0"/>
                <a:ea typeface="DFMincho-UB" panose="02010609010101010101" pitchFamily="1" charset="-128"/>
              </a:rPr>
              <a:t>Sensoriomotor</a:t>
            </a: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 (0-2 años)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16117" y="1475893"/>
            <a:ext cx="34167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Estadio de la inteligencia </a:t>
            </a:r>
            <a:r>
              <a:rPr lang="es-MX" sz="2000" dirty="0" err="1" smtClean="0"/>
              <a:t>sensoriomotriz</a:t>
            </a:r>
            <a:r>
              <a:rPr lang="es-MX" sz="2000" dirty="0" smtClean="0"/>
              <a:t> o práctica de las regulaciones afectivas elementales y </a:t>
            </a:r>
          </a:p>
          <a:p>
            <a:pPr algn="ctr"/>
            <a:r>
              <a:rPr lang="es-MX" sz="2000" dirty="0" smtClean="0"/>
              <a:t>De las primeras fijaciones exteriores de la afectividad.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 smtClean="0"/>
              <a:t>Esta etapa constituye el periodo del lactante y dura hasta la edad de un año y medio o dos años;</a:t>
            </a:r>
          </a:p>
          <a:p>
            <a:pPr algn="ctr"/>
            <a:r>
              <a:rPr lang="es-MX" sz="2000" dirty="0" smtClean="0"/>
              <a:t>Es anterior al desarrollo del lenguaje y del pensamiento propiamente dicho.</a:t>
            </a:r>
          </a:p>
        </p:txBody>
      </p:sp>
    </p:spTree>
    <p:extLst>
      <p:ext uri="{BB962C8B-B14F-4D97-AF65-F5344CB8AC3E}">
        <p14:creationId xmlns:p14="http://schemas.microsoft.com/office/powerpoint/2010/main" val="25404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>
                <a:latin typeface="Congrats Calligraphy" pitchFamily="2" charset="0"/>
                <a:ea typeface="DFMincho-UB" panose="02010609010101010101" pitchFamily="1" charset="-128"/>
              </a:rPr>
              <a:t>¿</a:t>
            </a: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Como aprende?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41275" y="1545870"/>
            <a:ext cx="3416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 nivel </a:t>
            </a:r>
            <a:r>
              <a:rPr lang="es-MX" sz="2000" dirty="0" err="1" smtClean="0"/>
              <a:t>sensoriomotor</a:t>
            </a:r>
            <a:r>
              <a:rPr lang="es-MX" sz="2000" dirty="0" smtClean="0"/>
              <a:t> no existe distinción entre la percepción de una cosa y la actuación en respuesta a la misma; en esta etapa el pensamiento es, </a:t>
            </a:r>
          </a:p>
          <a:p>
            <a:pPr algn="ctr"/>
            <a:r>
              <a:rPr lang="es-MX" sz="2000" dirty="0" smtClean="0"/>
              <a:t>literalmente, acción.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622062" y="4014739"/>
            <a:ext cx="4466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000" dirty="0" smtClean="0"/>
              <a:t>Empieza a hacer uso de la imitación, la memoria y el pensamiento.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000" dirty="0" smtClean="0"/>
              <a:t>Empieza a reconocer que los objetos no dejan de existir cuando son ocultados.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000" dirty="0" smtClean="0"/>
              <a:t>Pasa de las acciones reflejas a la actividad dirigida a metas.</a:t>
            </a:r>
          </a:p>
        </p:txBody>
      </p:sp>
    </p:spTree>
    <p:extLst>
      <p:ext uri="{BB962C8B-B14F-4D97-AF65-F5344CB8AC3E}">
        <p14:creationId xmlns:p14="http://schemas.microsoft.com/office/powerpoint/2010/main" val="27016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Pre-operatorio (2-7 años)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96889" y="4342581"/>
            <a:ext cx="8635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Estadio de la inteligencia intuitiva, de los sentimientos interindividuales espontáneos y de las relaciones sociales de sumisión al adulto.</a:t>
            </a:r>
          </a:p>
          <a:p>
            <a:pPr algn="ctr"/>
            <a:r>
              <a:rPr lang="es-MX" sz="2000" dirty="0" smtClean="0"/>
              <a:t>Esta etapa abarca desde los 2 a los siete años. </a:t>
            </a:r>
          </a:p>
          <a:p>
            <a:pPr algn="ctr"/>
            <a:r>
              <a:rPr lang="es-MX" sz="2000" dirty="0" smtClean="0"/>
              <a:t>En ella nace el pensamiento preoperatorio: el niño puede representar los movimientos sin ejecutarlos; es la época del juego simbólico y del egocentrismo y, a partir de los cuatro años del pensamiento intuitivo.</a:t>
            </a:r>
          </a:p>
        </p:txBody>
      </p:sp>
    </p:spTree>
    <p:extLst>
      <p:ext uri="{BB962C8B-B14F-4D97-AF65-F5344CB8AC3E}">
        <p14:creationId xmlns:p14="http://schemas.microsoft.com/office/powerpoint/2010/main" val="16310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43324" y="1330664"/>
            <a:ext cx="9865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Aunque el niño es capaz de distinguir entre el mismo y los objetos, no es capaz de concebir ninguna otra manera de experimentar los objetos, si no es a su propio modo.</a:t>
            </a:r>
          </a:p>
          <a:p>
            <a:pPr algn="ctr"/>
            <a:r>
              <a:rPr lang="es-MX" sz="2000" dirty="0" smtClean="0"/>
              <a:t>Experimenta una gran dificultad para clasificar y serializar los objetos y experiencias.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>
                <a:latin typeface="Congrats Calligraphy" pitchFamily="2" charset="0"/>
                <a:ea typeface="DFMincho-UB" panose="02010609010101010101" pitchFamily="1" charset="-128"/>
              </a:rPr>
              <a:t>¿</a:t>
            </a: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Como aprende?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43324" y="2889605"/>
            <a:ext cx="3278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dirty="0" smtClean="0"/>
              <a:t>Desarrolla gradualmente el uso del lenguaje y la capacidad para pensar en forma simbólica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dirty="0" smtClean="0"/>
              <a:t>Es capaz de pensar lógicamente en operaciones unidireccionales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dirty="0" smtClean="0"/>
              <a:t>Le resulta difícil considerar el punto de vista de otra persona</a:t>
            </a:r>
          </a:p>
        </p:txBody>
      </p:sp>
    </p:spTree>
    <p:extLst>
      <p:ext uri="{BB962C8B-B14F-4D97-AF65-F5344CB8AC3E}">
        <p14:creationId xmlns:p14="http://schemas.microsoft.com/office/powerpoint/2010/main" val="2518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Operaciones Concretas (7-11 años)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2068317" y="1786624"/>
            <a:ext cx="80204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Los niños desarrollan el pensamiento lógico, pero no abstracto.</a:t>
            </a:r>
            <a:endParaRPr lang="es-ES" sz="2400" b="1" cap="all" dirty="0">
              <a:ln w="9000" cmpd="sng">
                <a:solidFill>
                  <a:srgbClr val="7030A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2050043" y="335756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Recordemos: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4 Flecha curvada hacia la derecha"/>
          <p:cNvSpPr/>
          <p:nvPr/>
        </p:nvSpPr>
        <p:spPr>
          <a:xfrm>
            <a:off x="2764423" y="3857628"/>
            <a:ext cx="714380" cy="1285884"/>
          </a:xfrm>
          <a:prstGeom prst="curvedRightArrow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5 Rectángulo redondeado"/>
          <p:cNvSpPr/>
          <p:nvPr/>
        </p:nvSpPr>
        <p:spPr>
          <a:xfrm>
            <a:off x="4037680" y="4036223"/>
            <a:ext cx="5929354" cy="2214578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etapa  pre operacional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 destaca por un pensamiento simbólico y egocéntrico (no socializado), además no se preocupa de la justificación lógica. 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Operaciones Concretas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1809720" y="1373597"/>
            <a:ext cx="8429684" cy="25237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Operaciones: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Para Piaget las operaciones son representaciones mentales de acciones que obedecen a reglas lógicas, siguen la dirección del desarrollo cognitivo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Concreto: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Según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la RAE “Dicho de un objeto: Considerado en sí mismo, particularmente en oposición a lo abstracto y general, con exclusión de cuanto pueda serle extraño o accesorio.”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19" name="3 Rectángulo"/>
          <p:cNvSpPr/>
          <p:nvPr/>
        </p:nvSpPr>
        <p:spPr>
          <a:xfrm>
            <a:off x="1628096" y="4107660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Entonces… ¿Qué son las operaciones concretas? </a:t>
            </a:r>
          </a:p>
          <a:p>
            <a:endParaRPr lang="es-ES" dirty="0"/>
          </a:p>
        </p:txBody>
      </p:sp>
      <p:sp>
        <p:nvSpPr>
          <p:cNvPr id="20" name="5 Rectángulo redondeado"/>
          <p:cNvSpPr/>
          <p:nvPr/>
        </p:nvSpPr>
        <p:spPr>
          <a:xfrm>
            <a:off x="1699534" y="4607726"/>
            <a:ext cx="8286808" cy="1785950"/>
          </a:xfrm>
          <a:prstGeom prst="roundRect">
            <a:avLst/>
          </a:prstGeom>
          <a:solidFill>
            <a:srgbClr val="CC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 etapa de operaciones concretas se caracteriza por el empleo de algunas comparaciones lógicas para responder al estímulo y ya no son influidos únicamente por la apariencia. Sin embargo, no maneja abstracciones. Está marcada por una disminución gradual del pensamiento egocéntrico.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Operaciones Concretas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1729529" y="166768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s-ES" sz="2000" dirty="0">
                <a:cs typeface="Arial" pitchFamily="34" charset="0"/>
              </a:rPr>
              <a:t>El periodo de operaciones concretas según Piaget, es el mejoramiento de la capacidad para pensar de manera lógica, en un cambio de forma </a:t>
            </a:r>
            <a:r>
              <a:rPr lang="es-ES" sz="2000" dirty="0" smtClean="0">
                <a:cs typeface="Arial" pitchFamily="34" charset="0"/>
              </a:rPr>
              <a:t>constante.</a:t>
            </a:r>
          </a:p>
          <a:p>
            <a:pPr algn="just">
              <a:buFont typeface="Wingdings" pitchFamily="2" charset="2"/>
              <a:buChar char="v"/>
            </a:pPr>
            <a:r>
              <a:rPr lang="es-ES" sz="2000" dirty="0" smtClean="0">
                <a:cs typeface="Arial" pitchFamily="34" charset="0"/>
              </a:rPr>
              <a:t>En </a:t>
            </a:r>
            <a:r>
              <a:rPr lang="es-ES" sz="2000" dirty="0">
                <a:cs typeface="Arial" pitchFamily="34" charset="0"/>
              </a:rPr>
              <a:t>estos cambios destacan el desarrollo social que a su vez implica la disminución de egocentrismo del niño, característica presente en la etapa pre-operacional. El niño logra también desarrollar mejor dominio comunicacional con sus pares.</a:t>
            </a:r>
          </a:p>
        </p:txBody>
      </p:sp>
      <p:sp>
        <p:nvSpPr>
          <p:cNvPr id="15" name="2 Rectángulo"/>
          <p:cNvSpPr/>
          <p:nvPr/>
        </p:nvSpPr>
        <p:spPr>
          <a:xfrm>
            <a:off x="1729529" y="3837917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s-ES" sz="2000" dirty="0" smtClean="0">
                <a:cs typeface="Arial" pitchFamily="34" charset="0"/>
              </a:rPr>
              <a:t>También </a:t>
            </a:r>
            <a:r>
              <a:rPr lang="es-ES" sz="2000" dirty="0">
                <a:cs typeface="Arial" pitchFamily="34" charset="0"/>
              </a:rPr>
              <a:t>logra un mayor manejo de esquemas que se le presentan, mejor dominio </a:t>
            </a:r>
            <a:r>
              <a:rPr lang="es-ES" sz="2000" dirty="0" smtClean="0">
                <a:cs typeface="Arial" pitchFamily="34" charset="0"/>
              </a:rPr>
              <a:t>tiempo-espacial </a:t>
            </a:r>
            <a:r>
              <a:rPr lang="es-ES" sz="2000" dirty="0">
                <a:cs typeface="Arial" pitchFamily="34" charset="0"/>
              </a:rPr>
              <a:t>de su entorno, logra la capacidad de enfrentar problemas con objetos reales y de pocas variables. </a:t>
            </a:r>
          </a:p>
          <a:p>
            <a:pPr algn="just">
              <a:buFont typeface="Wingdings" pitchFamily="2" charset="2"/>
              <a:buChar char="v"/>
            </a:pPr>
            <a:r>
              <a:rPr lang="es-ES" sz="2000" dirty="0" smtClean="0">
                <a:cs typeface="Arial" pitchFamily="34" charset="0"/>
              </a:rPr>
              <a:t>Ésta </a:t>
            </a:r>
            <a:r>
              <a:rPr lang="es-ES" sz="2000" dirty="0">
                <a:cs typeface="Arial" pitchFamily="34" charset="0"/>
              </a:rPr>
              <a:t>etapa es considerada como una transición entre el pensamiento pre-operacional y el pensamiento de operaciones formales que se presentan en los niños mayores.</a:t>
            </a:r>
          </a:p>
        </p:txBody>
      </p:sp>
    </p:spTree>
    <p:extLst>
      <p:ext uri="{BB962C8B-B14F-4D97-AF65-F5344CB8AC3E}">
        <p14:creationId xmlns:p14="http://schemas.microsoft.com/office/powerpoint/2010/main" val="724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Jean Piaget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0" name="Marcador de contenido 2"/>
          <p:cNvSpPr>
            <a:spLocks noGrp="1"/>
          </p:cNvSpPr>
          <p:nvPr/>
        </p:nvSpPr>
        <p:spPr>
          <a:xfrm>
            <a:off x="5008096" y="2583334"/>
            <a:ext cx="5604681" cy="236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Lugar de nacimiento:		Suiza</a:t>
            </a:r>
          </a:p>
          <a:p>
            <a:r>
              <a:rPr lang="es-MX" dirty="0" smtClean="0"/>
              <a:t>Fecha:				1896</a:t>
            </a:r>
          </a:p>
          <a:p>
            <a:r>
              <a:rPr lang="es-MX" dirty="0" smtClean="0"/>
              <a:t>Doctorado en Biología:		1918</a:t>
            </a:r>
          </a:p>
          <a:p>
            <a:r>
              <a:rPr lang="es-MX" dirty="0" smtClean="0"/>
              <a:t>Murió (a los 84 años):		1980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00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047742" y="494965"/>
            <a:ext cx="9214834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err="1" smtClean="0">
                <a:latin typeface="Congrats Calligraphy" pitchFamily="2" charset="0"/>
                <a:ea typeface="DFMincho-UB" panose="02010609010101010101" pitchFamily="1" charset="-128"/>
              </a:rPr>
              <a:t>OperacionesFormales</a:t>
            </a:r>
            <a:r>
              <a:rPr lang="es-ES" sz="3600" dirty="0" smtClean="0">
                <a:latin typeface="Congrats Calligraphy" pitchFamily="2" charset="0"/>
                <a:ea typeface="DFMincho-UB" panose="02010609010101010101" pitchFamily="1" charset="-128"/>
              </a:rPr>
              <a:t> (12-15 años y vida adulta)</a:t>
            </a:r>
            <a:endParaRPr lang="es-ES" sz="36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6" name="6 Rectángulo"/>
          <p:cNvSpPr/>
          <p:nvPr/>
        </p:nvSpPr>
        <p:spPr>
          <a:xfrm>
            <a:off x="1952612" y="1835762"/>
            <a:ext cx="8286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Coincide con el inicio de la adolescencia y el inicio de la inserción con el mundo de la adultez.</a:t>
            </a:r>
            <a:endParaRPr lang="es-ES" sz="2400" b="1" cap="all" spc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1952612" y="3321843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Recordemos: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8 Flecha curvada hacia la derecha"/>
          <p:cNvSpPr/>
          <p:nvPr/>
        </p:nvSpPr>
        <p:spPr>
          <a:xfrm>
            <a:off x="2595554" y="3964785"/>
            <a:ext cx="857256" cy="1714512"/>
          </a:xfrm>
          <a:prstGeom prst="curvedRightArrow">
            <a:avLst/>
          </a:prstGeom>
          <a:solidFill>
            <a:srgbClr val="CC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9 Rectángulo redondeado"/>
          <p:cNvSpPr/>
          <p:nvPr/>
        </p:nvSpPr>
        <p:spPr>
          <a:xfrm>
            <a:off x="3738562" y="3893347"/>
            <a:ext cx="6429420" cy="2428892"/>
          </a:xfrm>
          <a:prstGeom prst="roundRect">
            <a:avLst/>
          </a:prstGeom>
          <a:solidFill>
            <a:srgbClr val="CC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medida que los adolescentes entran en este periodo, adquieren la capacidad de pensar de manera abstracta manipulando ideas en su mente, sin depender de la manipulación concreta del objeto </a:t>
            </a:r>
            <a:r>
              <a:rPr lang="es-E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(Inhelder &amp; Piaget, 1958).</a:t>
            </a:r>
          </a:p>
        </p:txBody>
      </p:sp>
    </p:spTree>
    <p:extLst>
      <p:ext uri="{BB962C8B-B14F-4D97-AF65-F5344CB8AC3E}">
        <p14:creationId xmlns:p14="http://schemas.microsoft.com/office/powerpoint/2010/main" val="33133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047742" y="494965"/>
            <a:ext cx="9214834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Pensamiento Operacional Formal</a:t>
            </a:r>
            <a:endParaRPr lang="es-ES" sz="36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1902628" y="1667680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b="1" dirty="0" smtClean="0">
                <a:latin typeface="+mj-lt"/>
                <a:cs typeface="Arial" pitchFamily="34" charset="0"/>
              </a:rPr>
              <a:t>Razonamiento </a:t>
            </a:r>
            <a:r>
              <a:rPr lang="es-ES" sz="2000" b="1" dirty="0">
                <a:latin typeface="+mj-lt"/>
                <a:cs typeface="Arial" pitchFamily="34" charset="0"/>
              </a:rPr>
              <a:t>Deductivo Hipotético</a:t>
            </a:r>
          </a:p>
          <a:p>
            <a:pPr algn="just">
              <a:buFont typeface="Wingdings" pitchFamily="2" charset="2"/>
              <a:buChar char="v"/>
            </a:pPr>
            <a:r>
              <a:rPr lang="es-ES" sz="2000" dirty="0">
                <a:latin typeface="+mj-lt"/>
                <a:cs typeface="Arial" pitchFamily="34" charset="0"/>
              </a:rPr>
              <a:t>El razonamiento hipotético deductivo es la capacidad de pensar científicamente a través de la generación de predicciones, o hipótesis, sobre el mundo para responder preguntas.</a:t>
            </a:r>
          </a:p>
          <a:p>
            <a:pPr algn="just">
              <a:buFont typeface="Wingdings" pitchFamily="2" charset="2"/>
              <a:buChar char="v"/>
            </a:pPr>
            <a:r>
              <a:rPr lang="es-ES" sz="2000" dirty="0">
                <a:latin typeface="+mj-lt"/>
                <a:cs typeface="Arial" pitchFamily="34" charset="0"/>
              </a:rPr>
              <a:t>El individuo abordará los problemas de una manera sistemática y organizada, más que a través del ensayo y error</a:t>
            </a:r>
            <a:r>
              <a:rPr lang="es-ES" sz="2000" dirty="0" smtClean="0">
                <a:latin typeface="+mj-lt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es-ES" sz="2000" dirty="0">
              <a:latin typeface="+mj-lt"/>
              <a:cs typeface="Arial" pitchFamily="34" charset="0"/>
            </a:endParaRPr>
          </a:p>
          <a:p>
            <a:pPr algn="just"/>
            <a:r>
              <a:rPr lang="es-ES" sz="2000" b="1" dirty="0">
                <a:latin typeface="+mj-lt"/>
                <a:cs typeface="Arial" pitchFamily="34" charset="0"/>
              </a:rPr>
              <a:t>Pensamiento abstracto</a:t>
            </a:r>
          </a:p>
          <a:p>
            <a:pPr algn="just">
              <a:buFont typeface="Wingdings" pitchFamily="2" charset="2"/>
              <a:buChar char="v"/>
            </a:pPr>
            <a:r>
              <a:rPr lang="es-ES" sz="2000" dirty="0">
                <a:latin typeface="+mj-lt"/>
                <a:cs typeface="Arial" pitchFamily="34" charset="0"/>
              </a:rPr>
              <a:t>Las operaciones concretas se llevan a cabo en objetos mientras que las operaciones formales se desarrollan a partir de ideas</a:t>
            </a:r>
            <a:r>
              <a:rPr lang="es-ES" sz="2000" dirty="0" smtClean="0">
                <a:latin typeface="+mj-lt"/>
                <a:cs typeface="Arial" pitchFamily="34" charset="0"/>
              </a:rPr>
              <a:t>.</a:t>
            </a:r>
            <a:r>
              <a:rPr lang="es-ES" sz="2000" dirty="0">
                <a:latin typeface="+mj-lt"/>
                <a:cs typeface="Arial" pitchFamily="34" charset="0"/>
              </a:rPr>
              <a:t> </a:t>
            </a:r>
            <a:endParaRPr lang="es-ES" sz="2000" dirty="0" smtClean="0">
              <a:latin typeface="+mj-lt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S" sz="2000" dirty="0" smtClean="0">
                <a:latin typeface="+mj-lt"/>
                <a:cs typeface="Arial" pitchFamily="34" charset="0"/>
              </a:rPr>
              <a:t>El </a:t>
            </a:r>
            <a:r>
              <a:rPr lang="es-ES" sz="2000" dirty="0">
                <a:latin typeface="+mj-lt"/>
                <a:cs typeface="Arial" pitchFamily="34" charset="0"/>
              </a:rPr>
              <a:t>individuo puede pensar en conceptos hipotéticos y abstractos sobre los cuales no necesariamente ha experimentado directamente. El pensamiento abstracto es importante para planificar el futuro</a:t>
            </a:r>
            <a:r>
              <a:rPr lang="es-ES" sz="2000" dirty="0" smtClean="0">
                <a:latin typeface="+mj-lt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6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894" t="31645" r="27445" b="20813"/>
          <a:stretch/>
        </p:blipFill>
        <p:spPr>
          <a:xfrm>
            <a:off x="2286000" y="1430482"/>
            <a:ext cx="7912962" cy="4735872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Teoría Psicogenética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7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V="1">
            <a:off x="2279374" y="1020417"/>
            <a:ext cx="8983201" cy="39757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162050" y="494965"/>
            <a:ext cx="10100525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Es por eso que el pensamiento de Jean Piaget…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128" t="31679" r="26434" b="22930"/>
          <a:stretch/>
        </p:blipFill>
        <p:spPr>
          <a:xfrm>
            <a:off x="2080389" y="1696668"/>
            <a:ext cx="8130163" cy="42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V="1">
            <a:off x="2279374" y="1020417"/>
            <a:ext cx="8983201" cy="39757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162050" y="494965"/>
            <a:ext cx="10100525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Conclusión de la Teoría Psicogenética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6997" t="29349" r="27378" b="22571"/>
          <a:stretch/>
        </p:blipFill>
        <p:spPr>
          <a:xfrm>
            <a:off x="2315806" y="1585626"/>
            <a:ext cx="7618321" cy="45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194045" y="2321165"/>
            <a:ext cx="7984900" cy="668337"/>
          </a:xfrm>
        </p:spPr>
        <p:txBody>
          <a:bodyPr rtlCol="0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MX" dirty="0">
                <a:latin typeface="Congrats Calligraphy" pitchFamily="2" charset="0"/>
                <a:ea typeface="Times New Roman" pitchFamily="18" charset="0"/>
                <a:cs typeface="Arial" pitchFamily="34" charset="0"/>
              </a:rPr>
              <a:t>"Es el ideal que personalmente trato de alcanzar: </a:t>
            </a:r>
            <a:r>
              <a:rPr lang="es-MX" dirty="0" smtClean="0">
                <a:latin typeface="Congrats Calligraphy" pitchFamily="2" charset="0"/>
                <a:ea typeface="Times New Roman" pitchFamily="18" charset="0"/>
                <a:cs typeface="Arial" pitchFamily="34" charset="0"/>
              </a:rPr>
              <a:t>Seguir </a:t>
            </a:r>
            <a:r>
              <a:rPr lang="es-MX" dirty="0">
                <a:latin typeface="Congrats Calligraphy" pitchFamily="2" charset="0"/>
                <a:ea typeface="Times New Roman" pitchFamily="18" charset="0"/>
                <a:cs typeface="Arial" pitchFamily="34" charset="0"/>
              </a:rPr>
              <a:t>siendo niño hasta el final, </a:t>
            </a:r>
            <a:r>
              <a:rPr lang="es-MX" dirty="0" smtClean="0">
                <a:latin typeface="Congrats Calligraphy" pitchFamily="2" charset="0"/>
                <a:ea typeface="Times New Roman" pitchFamily="18" charset="0"/>
                <a:cs typeface="Arial" pitchFamily="34" charset="0"/>
              </a:rPr>
              <a:t/>
            </a:r>
            <a:br>
              <a:rPr lang="es-MX" dirty="0" smtClean="0">
                <a:latin typeface="Congrats Calligraphy" pitchFamily="2" charset="0"/>
                <a:ea typeface="Times New Roman" pitchFamily="18" charset="0"/>
                <a:cs typeface="Arial" pitchFamily="34" charset="0"/>
              </a:rPr>
            </a:br>
            <a:r>
              <a:rPr lang="es-MX" dirty="0" smtClean="0">
                <a:latin typeface="Congrats Calligraphy" pitchFamily="2" charset="0"/>
                <a:ea typeface="Times New Roman" pitchFamily="18" charset="0"/>
                <a:cs typeface="Arial" pitchFamily="34" charset="0"/>
              </a:rPr>
              <a:t>porque </a:t>
            </a:r>
            <a:r>
              <a:rPr lang="es-MX" dirty="0">
                <a:latin typeface="Congrats Calligraphy" pitchFamily="2" charset="0"/>
                <a:ea typeface="Times New Roman" pitchFamily="18" charset="0"/>
                <a:cs typeface="Arial" pitchFamily="34" charset="0"/>
              </a:rPr>
              <a:t>la infancia es la fase creadora por excelencia".</a:t>
            </a:r>
            <a:r>
              <a:rPr lang="es-ES" sz="4000" dirty="0">
                <a:latin typeface="Congrats Calligraphy" pitchFamily="2" charset="0"/>
                <a:cs typeface="Arial" pitchFamily="34" charset="0"/>
              </a:rPr>
              <a:t> </a:t>
            </a:r>
            <a:endParaRPr lang="es-ES" sz="6000" dirty="0">
              <a:latin typeface="Congrats Calligraphy" pitchFamily="2" charset="0"/>
              <a:cs typeface="Arial" pitchFamily="34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7250343" y="3461688"/>
            <a:ext cx="2838450" cy="129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3200" dirty="0" smtClean="0">
                <a:latin typeface="Congrats Calligraphy" pitchFamily="2" charset="0"/>
                <a:ea typeface="DFMincho-UB" panose="02010609010101010101" pitchFamily="1" charset="-128"/>
              </a:rPr>
              <a:t>- Jean Piaget</a:t>
            </a:r>
          </a:p>
        </p:txBody>
      </p:sp>
    </p:spTree>
    <p:extLst>
      <p:ext uri="{BB962C8B-B14F-4D97-AF65-F5344CB8AC3E}">
        <p14:creationId xmlns:p14="http://schemas.microsoft.com/office/powerpoint/2010/main" val="23589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Referencias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15166" y="1863010"/>
            <a:ext cx="78736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tacatlica.weebly.com/uploads/2/8/5/7/28575905/constructivismo_psicogenetico.pdf</a:t>
            </a:r>
            <a:endParaRPr lang="en-US" sz="2000" dirty="0" smtClean="0"/>
          </a:p>
          <a:p>
            <a:endParaRPr lang="es-MX" sz="2000" dirty="0"/>
          </a:p>
          <a:p>
            <a:r>
              <a:rPr lang="es-MX" sz="2000" b="1" dirty="0"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http://www.laprimariaonline.com.ar/teo-piaget.htm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endParaRPr lang="en-US" sz="200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9187543" y="972457"/>
            <a:ext cx="1939803" cy="19216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58438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Psicólogo Constructivista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5" name="Marcador de contenido 2"/>
          <p:cNvSpPr>
            <a:spLocks noGrp="1"/>
          </p:cNvSpPr>
          <p:nvPr/>
        </p:nvSpPr>
        <p:spPr>
          <a:xfrm>
            <a:off x="1394983" y="3452039"/>
            <a:ext cx="7686482" cy="32513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smtClean="0"/>
              <a:t>CONSTRUCTIVISMO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MX" dirty="0" smtClean="0"/>
              <a:t>Entregar al estudiante las herramientas necesarias que le permitan construir sus propios procedimientos para resolver problemas, aun si sus ideas iniciales son modificadas.</a:t>
            </a:r>
          </a:p>
          <a:p>
            <a:pPr marL="457200" lvl="1" indent="0" algn="just">
              <a:buNone/>
            </a:pPr>
            <a:endParaRPr lang="es-MX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MX" dirty="0" smtClean="0"/>
              <a:t>El proceso de enseñanza se percibe y se lleva a cabo como un proceso dinámico, participativo e interactivo del sujeto.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05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133440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Origen de la Teoría 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1" name="Marcador de contenido 2"/>
          <p:cNvSpPr>
            <a:spLocks noGrp="1"/>
          </p:cNvSpPr>
          <p:nvPr/>
        </p:nvSpPr>
        <p:spPr>
          <a:xfrm>
            <a:off x="2052256" y="2084342"/>
            <a:ext cx="78478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/>
              <a:t>Al calificar algunas de las tareas del test de </a:t>
            </a:r>
            <a:r>
              <a:rPr lang="es-MX" sz="2400" dirty="0" smtClean="0"/>
              <a:t>inteligencia de Alfred </a:t>
            </a:r>
            <a:r>
              <a:rPr lang="es-MX" sz="2400" dirty="0" err="1" smtClean="0"/>
              <a:t>Binet</a:t>
            </a:r>
            <a:r>
              <a:rPr lang="es-MX" sz="2400" dirty="0" smtClean="0"/>
              <a:t>, </a:t>
            </a:r>
            <a:r>
              <a:rPr lang="es-MX" sz="2400" dirty="0"/>
              <a:t>Piaget notó que los niños y jóvenes daban respuestas equivocadas a ciertas preguntas, pero que estos errores eran consistentes, obedecían a una cierta regularidad que merecía atención</a:t>
            </a:r>
            <a:r>
              <a:rPr lang="es-MX" sz="2400" dirty="0" smtClean="0"/>
              <a:t>.</a:t>
            </a:r>
          </a:p>
          <a:p>
            <a:pPr marL="0" indent="0" algn="ctr">
              <a:buNone/>
            </a:pPr>
            <a:endParaRPr lang="es-MX" sz="2400" dirty="0"/>
          </a:p>
          <a:p>
            <a:pPr algn="ctr"/>
            <a:r>
              <a:rPr lang="es-MX" sz="2400" dirty="0"/>
              <a:t>Así, Piaget no se centró en el hecho de que las respuestas fuesen equivocadas, sino en el patrón de errores que algunos niños mayores y los adultos ya no mostraban.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98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/>
        </p:nvSpPr>
        <p:spPr>
          <a:xfrm>
            <a:off x="1524236" y="1688754"/>
            <a:ext cx="88859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/>
              <a:t>Sus estudios sobre el desarrollo intelectual y cognitivo del niño ejercieron una influencia trascendental en la pedagogía moderna.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Publicó varios estudios sobre psicología infantil.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</a:t>
            </a:r>
            <a:r>
              <a:rPr lang="es-MX" sz="2400" dirty="0" smtClean="0"/>
              <a:t>laboró una teoría de la inteligencia </a:t>
            </a:r>
            <a:r>
              <a:rPr lang="es-MX" sz="2400" dirty="0" err="1" smtClean="0"/>
              <a:t>sensoriomotriz</a:t>
            </a:r>
            <a:r>
              <a:rPr lang="es-MX" sz="2400" dirty="0" smtClean="0"/>
              <a:t> que describía el desarrollo espontáneo de una inteligencia práctica, basada en la acción.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Todo esto basado en el crecimiento de sus hijos.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133440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Origen de la Teoría 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1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133440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Origen de la Teoría 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1" name="Marcador de contenido 2"/>
          <p:cNvSpPr>
            <a:spLocks noGrp="1"/>
          </p:cNvSpPr>
          <p:nvPr/>
        </p:nvSpPr>
        <p:spPr>
          <a:xfrm>
            <a:off x="1893194" y="2243909"/>
            <a:ext cx="8439118" cy="286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/>
              <a:t>Se encuentra                      entre los más destacados en el campo de la psicología infantil.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algn="just"/>
            <a:r>
              <a:rPr lang="es-MX" sz="2400" dirty="0" smtClean="0"/>
              <a:t>Describe con detalle y rigor el proceso madurativo que se   da entre el nacimiento y la adolescencia.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090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133440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Preguntas que responde esta Teoría 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9" name="Marcador de contenido 2"/>
          <p:cNvSpPr>
            <a:spLocks noGrp="1"/>
          </p:cNvSpPr>
          <p:nvPr/>
        </p:nvSpPr>
        <p:spPr>
          <a:xfrm>
            <a:off x="1596980" y="2073069"/>
            <a:ext cx="9053848" cy="308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i="1" dirty="0" smtClean="0"/>
              <a:t>¿Cómo puedo saber si mi alumno está aprendiendo a desarrollar ciertas habilidades cognitivas, de acuerdo a su edad?</a:t>
            </a:r>
          </a:p>
          <a:p>
            <a:endParaRPr lang="es-MX" sz="2400" i="1" dirty="0" smtClean="0"/>
          </a:p>
          <a:p>
            <a:r>
              <a:rPr lang="es-MX" sz="2400" i="1" dirty="0" smtClean="0"/>
              <a:t>¿Cómo piensan los niños, y cuáles son las etapas en su desarrollo cognitivo? </a:t>
            </a:r>
          </a:p>
          <a:p>
            <a:endParaRPr lang="es-MX" sz="2400" i="1" dirty="0" smtClean="0"/>
          </a:p>
          <a:p>
            <a:r>
              <a:rPr lang="es-MX" sz="2400" i="1" dirty="0" smtClean="0"/>
              <a:t>¿Es normal que cometan         errores en el lenguaje o al razonar?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558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585252" y="1020417"/>
            <a:ext cx="6677323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133440" y="494965"/>
            <a:ext cx="7704137" cy="6683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latin typeface="Congrats Calligraphy" pitchFamily="2" charset="0"/>
                <a:ea typeface="DFMincho-UB" panose="02010609010101010101" pitchFamily="1" charset="-128"/>
              </a:rPr>
              <a:t>Preguntas que responde esta Teoría </a:t>
            </a:r>
            <a:endParaRPr lang="es-ES" sz="2400" dirty="0" smtClean="0">
              <a:latin typeface="+mn-lt"/>
              <a:ea typeface="DFMincho-UB" panose="02010609010101010101" pitchFamily="1" charset="-128"/>
            </a:endParaRPr>
          </a:p>
        </p:txBody>
      </p:sp>
      <p:sp>
        <p:nvSpPr>
          <p:cNvPr id="15" name="Marcador de contenido 2"/>
          <p:cNvSpPr>
            <a:spLocks noGrp="1"/>
          </p:cNvSpPr>
          <p:nvPr/>
        </p:nvSpPr>
        <p:spPr>
          <a:xfrm>
            <a:off x="2929200" y="4636761"/>
            <a:ext cx="6761408" cy="1490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 smtClean="0"/>
              <a:t>Esta Teoría está orientada a identificar las diferentes etapas del crecimiento, y a entender cómo evolucionan en ellas nuestros patrones del aprendizaje, pensamiento y desarrollo cognitivo.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9015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6"/>
          <a:stretch/>
        </p:blipFill>
        <p:spPr>
          <a:xfrm rot="16200000">
            <a:off x="-1864563" y="1826163"/>
            <a:ext cx="6922904" cy="3193776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>
          <a:xfrm>
            <a:off x="1943652" y="3727757"/>
            <a:ext cx="8333827" cy="0"/>
          </a:xfrm>
          <a:prstGeom prst="line">
            <a:avLst/>
          </a:prstGeom>
          <a:ln w="28575">
            <a:solidFill>
              <a:srgbClr val="E84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6"/>
          <a:stretch/>
        </p:blipFill>
        <p:spPr>
          <a:xfrm rot="16200000">
            <a:off x="7687001" y="2392380"/>
            <a:ext cx="6922904" cy="2119319"/>
          </a:xfrm>
          <a:prstGeom prst="rect">
            <a:avLst/>
          </a:prstGeom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-178429" y="3059420"/>
            <a:ext cx="12341401" cy="6683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11500" dirty="0" smtClean="0">
                <a:latin typeface="Congrats Calligraphy" pitchFamily="2" charset="0"/>
                <a:ea typeface="DFMincho-UB" panose="02010609010101010101" pitchFamily="1" charset="-128"/>
              </a:rPr>
              <a:t>Principales Conceptos</a:t>
            </a:r>
            <a:endParaRPr lang="es-ES" sz="5400" dirty="0" smtClean="0">
              <a:latin typeface="+mn-lt"/>
              <a:ea typeface="DFMincho-U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4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432</TotalTime>
  <Words>1144</Words>
  <Application>Microsoft Office PowerPoint</Application>
  <PresentationFormat>Panorámica</PresentationFormat>
  <Paragraphs>115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Congrats Calligraphy</vt:lpstr>
      <vt:lpstr>Corbel</vt:lpstr>
      <vt:lpstr>Courier New</vt:lpstr>
      <vt:lpstr>DFMincho-UB</vt:lpstr>
      <vt:lpstr>Times New Roman</vt:lpstr>
      <vt:lpstr>Wingdings</vt:lpstr>
      <vt:lpstr>Wingdings 3</vt:lpstr>
      <vt:lpstr>Tema de Office</vt:lpstr>
      <vt:lpstr>Presentación de PowerPoint</vt:lpstr>
      <vt:lpstr>Jean Piaget</vt:lpstr>
      <vt:lpstr>Psicólogo Constructivista</vt:lpstr>
      <vt:lpstr>Origen de la Teoría </vt:lpstr>
      <vt:lpstr>Origen de la Teoría </vt:lpstr>
      <vt:lpstr>Origen de la Teoría </vt:lpstr>
      <vt:lpstr>Preguntas que responde esta Teoría </vt:lpstr>
      <vt:lpstr>Preguntas que responde esta Teoría </vt:lpstr>
      <vt:lpstr>Principales Conceptos</vt:lpstr>
      <vt:lpstr>Proceso de Aprendizaje</vt:lpstr>
      <vt:lpstr>Proceso de Aprendizaje</vt:lpstr>
      <vt:lpstr>Etapas</vt:lpstr>
      <vt:lpstr>Sensoriomotor (0-2 años)</vt:lpstr>
      <vt:lpstr>¿Como aprende?</vt:lpstr>
      <vt:lpstr>Pre-operatorio (2-7 años)</vt:lpstr>
      <vt:lpstr>¿Como aprende?</vt:lpstr>
      <vt:lpstr>Operaciones Concretas (7-11 años)</vt:lpstr>
      <vt:lpstr>Operaciones Concretas</vt:lpstr>
      <vt:lpstr>Operaciones Concretas</vt:lpstr>
      <vt:lpstr>OperacionesFormales (12-15 años y vida adulta)</vt:lpstr>
      <vt:lpstr>Pensamiento Operacional Formal</vt:lpstr>
      <vt:lpstr>Teoría Psicogenética</vt:lpstr>
      <vt:lpstr>Es por eso que el pensamiento de Jean Piaget…</vt:lpstr>
      <vt:lpstr>Conclusión de la Teoría Psicogenética</vt:lpstr>
      <vt:lpstr>"Es el ideal que personalmente trato de alcanzar: Seguir siendo niño hasta el final,  porque la infancia es la fase creadora por excelencia". 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José Luis Pérez Torres</cp:lastModifiedBy>
  <cp:revision>122</cp:revision>
  <dcterms:created xsi:type="dcterms:W3CDTF">2017-10-16T17:42:15Z</dcterms:created>
  <dcterms:modified xsi:type="dcterms:W3CDTF">2017-11-13T04:45:54Z</dcterms:modified>
</cp:coreProperties>
</file>